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8229600" cx="14630400"/>
  <p:notesSz cx="8229600" cy="14630400"/>
  <p:embeddedFontLst>
    <p:embeddedFont>
      <p:font typeface="Lato"/>
      <p:regular r:id="rId18"/>
      <p:bold r:id="rId19"/>
      <p:italic r:id="rId20"/>
      <p:boldItalic r:id="rId21"/>
    </p:embeddedFont>
    <p:embeddedFont>
      <p:font typeface="Alfa Slab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3" roundtripDataSignature="AMtx7mjX6bz7LgPMAwsPd/tRbKZmPw78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DEEA32-CDF7-4354-8FE5-D396DD563637}">
  <a:tblStyle styleId="{D1DEEA32-CDF7-4354-8FE5-D396DD56363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schemas.openxmlformats.org/officeDocument/2006/relationships/font" Target="fonts/AlfaSlabOne-regular.fnt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" name="Google Shape;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5be29b4cf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e5be29b4cf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e5be29b4cf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2032b54da_3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12032b54da_3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12032b54da_3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ran a small survey on student on the class: here is what we have learnt: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 no perfect centralized platform that answers our needs (as some of us need to write, others to speak, some on paper, others online)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all experience some type of stress linked to planning (keep in mind that we still have student schedules, how it is going to be when working ?)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Worst? How do we deal with stress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this is visible in general surveys in companies. </a:t>
            </a:r>
            <a:endParaRPr/>
          </a:p>
        </p:txBody>
      </p:sp>
      <p:sp>
        <p:nvSpPr>
          <p:cNvPr id="29" name="Google Shape;29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e5be29b4cf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g2e5be29b4cf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the two main problems with scheduling: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consumption and high mental load</a:t>
            </a:r>
            <a:endParaRPr/>
          </a:p>
        </p:txBody>
      </p:sp>
      <p:sp>
        <p:nvSpPr>
          <p:cNvPr id="46" name="Google Shape;46;g2e5be29b4cf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productivity etc (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Impact)</a:t>
            </a:r>
            <a:endParaRPr sz="2000"/>
          </a:p>
        </p:txBody>
      </p:sp>
      <p:sp>
        <p:nvSpPr>
          <p:cNvPr id="65" name="Google Shape;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12032b54da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12032b54da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12032b54da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64a3869b6_0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e64a3869b6_0_4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e64a3869b6_0_4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64a3869b6_0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e64a3869b6_0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e64a3869b6_0_4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jp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32.jp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hyperlink" Target="https://www.loom.com/share/7bcaa141da254bfcb700409302a8da49?sid=e8ae2dde-632f-43d8-a4d7-db297c799fe6" TargetMode="External"/><Relationship Id="rId6" Type="http://schemas.openxmlformats.org/officeDocument/2006/relationships/image" Target="../media/image1.png"/><Relationship Id="rId7" Type="http://schemas.openxmlformats.org/officeDocument/2006/relationships/hyperlink" Target="http://drive.google.com/file/d/1lIfT7YnhunMk8d-cv8kghPYUdipXXcBP/view" TargetMode="External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" name="Google Shape;1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"/>
          <p:cNvSpPr/>
          <p:nvPr/>
        </p:nvSpPr>
        <p:spPr>
          <a:xfrm>
            <a:off x="6319600" y="1433399"/>
            <a:ext cx="7477500" cy="3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6"/>
              <a:buFont typeface="Arial"/>
              <a:buNone/>
            </a:pPr>
            <a:r>
              <a:rPr b="1" i="1" lang="en-US" sz="5236">
                <a:solidFill>
                  <a:srgbClr val="F1C232"/>
                </a:solidFill>
                <a:latin typeface="Alfa Slab One"/>
                <a:ea typeface="Alfa Slab One"/>
                <a:cs typeface="Alfa Slab One"/>
                <a:sym typeface="Alfa Slab One"/>
              </a:rPr>
              <a:t>Dobby</a:t>
            </a:r>
            <a:endParaRPr b="1" i="1" sz="5236">
              <a:solidFill>
                <a:srgbClr val="F1C232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36"/>
              <a:buFont typeface="Arial"/>
              <a:buNone/>
            </a:pPr>
            <a:r>
              <a:rPr b="1" lang="en-US" sz="4736"/>
              <a:t>Your </a:t>
            </a:r>
            <a:r>
              <a:rPr b="1" i="0" lang="en-US" sz="473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Virtual Assistant</a:t>
            </a:r>
            <a:r>
              <a:rPr b="1" lang="en-US" sz="4736"/>
              <a:t>.</a:t>
            </a:r>
            <a:r>
              <a:rPr b="1" lang="en-US" sz="5236"/>
              <a:t> </a:t>
            </a:r>
            <a:r>
              <a:rPr i="1" lang="en-US" sz="4736" u="none" cap="none" strike="noStrike">
                <a:solidFill>
                  <a:srgbClr val="000000"/>
                </a:solidFill>
              </a:rPr>
              <a:t>Scheduling and Calendar Management</a:t>
            </a:r>
            <a:endParaRPr b="0" i="1" sz="473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6319600" y="5359550"/>
            <a:ext cx="7477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b="0" i="1" lang="en-US" sz="18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Let </a:t>
            </a:r>
            <a:r>
              <a:rPr i="1" lang="en-US" sz="1850">
                <a:solidFill>
                  <a:srgbClr val="272525"/>
                </a:solidFill>
              </a:rPr>
              <a:t>Dobby f</a:t>
            </a:r>
            <a:r>
              <a:rPr b="0" i="1" lang="en-US" sz="18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ree up your time to focus on what matters most.</a:t>
            </a:r>
            <a:endParaRPr b="0" i="1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397473" cy="8229601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6246500" y="7076300"/>
            <a:ext cx="74775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72525"/>
                </a:solidFill>
              </a:rPr>
              <a:t>Robin WARROT, Olivia DE LA CHAPELLE, Killian LE METAYER, </a:t>
            </a:r>
            <a:endParaRPr sz="1750">
              <a:solidFill>
                <a:srgbClr val="272525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lang="en-US" sz="1750">
                <a:solidFill>
                  <a:srgbClr val="272525"/>
                </a:solidFill>
              </a:rPr>
              <a:t>Juntao LIANG, Poongkundran THAMARAISELVAN</a:t>
            </a:r>
            <a:endParaRPr sz="1750">
              <a:solidFill>
                <a:srgbClr val="272525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i="1" lang="en-US" sz="1550">
                <a:solidFill>
                  <a:srgbClr val="272525"/>
                </a:solidFill>
              </a:rPr>
              <a:t>21/06/2024</a:t>
            </a:r>
            <a:endParaRPr i="1" sz="1550">
              <a:solidFill>
                <a:srgbClr val="272525"/>
              </a:solidFill>
            </a:endParaRPr>
          </a:p>
        </p:txBody>
      </p:sp>
      <p:pic>
        <p:nvPicPr>
          <p:cNvPr id="24" name="Google Shape;24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g2e5be29b4cf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e5be29b4cf_0_1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e5be29b4cf_0_133"/>
          <p:cNvSpPr/>
          <p:nvPr/>
        </p:nvSpPr>
        <p:spPr>
          <a:xfrm>
            <a:off x="667643" y="394688"/>
            <a:ext cx="10554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374"/>
              <a:t>Competitors Analysis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g2e5be29b4cf_0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e5be29b4cf_0_13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18" name="Google Shape;218;g2e5be29b4cf_0_133"/>
          <p:cNvGraphicFramePr/>
          <p:nvPr/>
        </p:nvGraphicFramePr>
        <p:xfrm>
          <a:off x="924200" y="146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{D1DEEA32-CDF7-4354-8FE5-D396DD563637}</a:tableStyleId>
              </a:tblPr>
              <a:tblGrid>
                <a:gridCol w="4255675"/>
                <a:gridCol w="4270650"/>
                <a:gridCol w="4255675"/>
              </a:tblGrid>
              <a:tr h="62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accent4"/>
                          </a:solidFill>
                        </a:rPr>
                        <a:t>Competitors</a:t>
                      </a:r>
                      <a:endParaRPr b="1" sz="2000">
                        <a:solidFill>
                          <a:schemeClr val="accent4"/>
                        </a:solidFill>
                      </a:endParaRPr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>
                          <a:solidFill>
                            <a:srgbClr val="6AA84F"/>
                          </a:solidFill>
                        </a:rPr>
                        <a:t>Strengths</a:t>
                      </a:r>
                      <a:endParaRPr i="1" sz="2000">
                        <a:solidFill>
                          <a:srgbClr val="6AA84F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000">
                          <a:solidFill>
                            <a:srgbClr val="CC0000"/>
                          </a:solidFill>
                        </a:rPr>
                        <a:t>Weaknesses</a:t>
                      </a:r>
                      <a:endParaRPr i="1" sz="2000">
                        <a:solidFill>
                          <a:srgbClr val="CC0000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Microsoft Cortana</a:t>
                      </a:r>
                      <a:endParaRPr sz="2000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4E5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Deep integration with Microsoft Office Suite and Windows OS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Strong capabilities in task scheduling and reminders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4E5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Limited proactive assistance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Less focus on personalized scheduling.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D4E5"/>
                    </a:solidFill>
                  </a:tcPr>
                </a:tc>
              </a:tr>
              <a:tr h="92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Google Assistant</a:t>
                      </a:r>
                      <a:endParaRPr sz="2000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Excellent integration with Google services 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Available on a wide range of devices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Responding to commands rather than anticipating needs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Privacy concerns with data collection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7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Apple Siri</a:t>
                      </a:r>
                      <a:endParaRPr sz="2000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2D4E5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Seamless integration with the Apple ecosystem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Strong voice recognition and natural language processing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2D4E5"/>
                    </a:solidFill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Limited learning capabilities for personalized scheduling</a:t>
                      </a:r>
                      <a:endParaRPr sz="1600"/>
                    </a:p>
                    <a:p>
                      <a:pPr indent="-330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Char char="●"/>
                      </a:pPr>
                      <a:r>
                        <a:rPr lang="en-US" sz="1600"/>
                        <a:t>Restricted to Apple devices</a:t>
                      </a:r>
                      <a:endParaRPr sz="16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2D4E5"/>
                    </a:solidFill>
                  </a:tcPr>
                </a:tc>
              </a:tr>
            </a:tbl>
          </a:graphicData>
        </a:graphic>
      </p:graphicFrame>
      <p:pic>
        <p:nvPicPr>
          <p:cNvPr id="219" name="Google Shape;219;g2e5be29b4cf_0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050" y="3335050"/>
            <a:ext cx="608575" cy="6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e5be29b4cf_0_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945" y="4312925"/>
            <a:ext cx="530279" cy="6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e5be29b4cf_0_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3250" y="2266575"/>
            <a:ext cx="723049" cy="7230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2" name="Google Shape;222;g2e5be29b4cf_0_133"/>
          <p:cNvGraphicFramePr/>
          <p:nvPr/>
        </p:nvGraphicFramePr>
        <p:xfrm>
          <a:off x="390800" y="5946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{D1DEEA32-CDF7-4354-8FE5-D396DD563637}</a:tableStyleId>
              </a:tblPr>
              <a:tblGrid>
                <a:gridCol w="3498025"/>
                <a:gridCol w="10091150"/>
              </a:tblGrid>
              <a:tr h="157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/>
                        <a:t>     </a:t>
                      </a:r>
                      <a:r>
                        <a:rPr lang="en-US" sz="2300"/>
                        <a:t>Dobby</a:t>
                      </a:r>
                      <a:endParaRPr sz="2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7252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Cross-Platform Integration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: Seamlessly works with </a:t>
                      </a: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all calendar providers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, across various devices and operating systems.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Personalization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: Highly personalized and proactive assistance (including voice recognition)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Char char="●"/>
                      </a:pPr>
                      <a:r>
                        <a:rPr b="1" lang="en-US" sz="1600">
                          <a:solidFill>
                            <a:schemeClr val="dk1"/>
                          </a:solidFill>
                        </a:rPr>
                        <a:t>Advanced AI Capabilities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: Leverages cutting-edge AI for better scheduling and task management (including finer optimization with weather and maps information to calculate travel time to meetings)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7252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223" name="Google Shape;223;g2e5be29b4cf_0_133"/>
          <p:cNvSpPr txBox="1"/>
          <p:nvPr/>
        </p:nvSpPr>
        <p:spPr>
          <a:xfrm>
            <a:off x="4057200" y="5399688"/>
            <a:ext cx="651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>
                <a:solidFill>
                  <a:srgbClr val="F1C232"/>
                </a:solidFill>
              </a:rPr>
              <a:t>Unique Selling Proposition of Our Product</a:t>
            </a:r>
            <a:endParaRPr b="1" i="1" sz="2200">
              <a:solidFill>
                <a:srgbClr val="F1C232"/>
              </a:solidFill>
            </a:endParaRPr>
          </a:p>
        </p:txBody>
      </p:sp>
      <p:pic>
        <p:nvPicPr>
          <p:cNvPr id="224" name="Google Shape;224;g2e5be29b4cf_0_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0225" y="6571800"/>
            <a:ext cx="877800" cy="9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0" name="Google Shape;23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9"/>
          <p:cNvSpPr/>
          <p:nvPr/>
        </p:nvSpPr>
        <p:spPr>
          <a:xfrm>
            <a:off x="0" y="0"/>
            <a:ext cx="14630400" cy="82317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"/>
          <p:cNvSpPr/>
          <p:nvPr/>
        </p:nvSpPr>
        <p:spPr>
          <a:xfrm>
            <a:off x="610825" y="462926"/>
            <a:ext cx="96762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9"/>
              <a:buFont typeface="Arial"/>
              <a:buNone/>
            </a:pPr>
            <a:r>
              <a:rPr b="1" lang="en-US" sz="4009"/>
              <a:t>Next </a:t>
            </a:r>
            <a:r>
              <a:rPr b="1" i="0" lang="en-US" sz="400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b="0" i="0" sz="40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3" name="Google Shape;23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4150" y="1861798"/>
            <a:ext cx="3759253" cy="9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9"/>
          <p:cNvSpPr/>
          <p:nvPr/>
        </p:nvSpPr>
        <p:spPr>
          <a:xfrm>
            <a:off x="1210351" y="3019175"/>
            <a:ext cx="35220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4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4"/>
              <a:buFont typeface="Arial"/>
              <a:buNone/>
            </a:pPr>
            <a:r>
              <a:rPr b="1" i="1" lang="en-US" sz="2605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Beta Testing</a:t>
            </a:r>
            <a:endParaRPr b="1" i="1" sz="2605" u="none" cap="none" strike="noStrike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1134151" y="3804253"/>
            <a:ext cx="3759300" cy="3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4"/>
              <a:buFont typeface="Arial"/>
              <a:buNone/>
            </a:pPr>
            <a:r>
              <a:rPr b="0" i="0" lang="en-US" sz="210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Conduct a limited-release </a:t>
            </a:r>
            <a:r>
              <a:rPr b="1" i="0" lang="en-US" sz="2104" u="none" cap="none" strike="noStrike">
                <a:solidFill>
                  <a:srgbClr val="272525"/>
                </a:solidFill>
              </a:rPr>
              <a:t>beta test for free</a:t>
            </a:r>
            <a:r>
              <a:rPr b="0" i="0" lang="en-US" sz="210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b="1" i="0" lang="en-US" sz="2104" u="none" cap="none" strike="noStrike">
                <a:solidFill>
                  <a:srgbClr val="272525"/>
                </a:solidFill>
              </a:rPr>
              <a:t>gather user feedback </a:t>
            </a:r>
            <a:r>
              <a:rPr b="0" i="0" lang="en-US" sz="210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and refine the product.</a:t>
            </a:r>
            <a:endParaRPr b="0" i="0" sz="21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6" name="Google Shape;23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1603" y="1861798"/>
            <a:ext cx="3759253" cy="9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/>
          <p:nvPr/>
        </p:nvSpPr>
        <p:spPr>
          <a:xfrm>
            <a:off x="5615102" y="3095371"/>
            <a:ext cx="2967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4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4"/>
              <a:buFont typeface="Arial"/>
              <a:buNone/>
            </a:pPr>
            <a:r>
              <a:rPr b="1" i="1" lang="en-US" sz="2605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Product Launch</a:t>
            </a:r>
            <a:endParaRPr b="1" i="1" sz="2605" u="none" cap="none" strike="noStrike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5301600" y="3804250"/>
            <a:ext cx="35220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4"/>
              <a:buFont typeface="Arial"/>
              <a:buNone/>
            </a:pPr>
            <a:r>
              <a:rPr b="0" i="0" lang="en-US" sz="210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Officially </a:t>
            </a:r>
            <a:r>
              <a:rPr b="1" i="0" lang="en-US" sz="2104" u="none" cap="none" strike="noStrike">
                <a:solidFill>
                  <a:srgbClr val="272525"/>
                </a:solidFill>
              </a:rPr>
              <a:t>launch the AI virtual</a:t>
            </a:r>
            <a:r>
              <a:rPr b="0" i="0" lang="en-US" sz="210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assistant, with comprehensive </a:t>
            </a:r>
            <a:r>
              <a:rPr b="1" i="0" lang="en-US" sz="2104" u="none" cap="none" strike="noStrike">
                <a:solidFill>
                  <a:srgbClr val="272525"/>
                </a:solidFill>
              </a:rPr>
              <a:t>marketing </a:t>
            </a:r>
            <a:r>
              <a:rPr b="0" i="0" lang="en-US" sz="210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2104" u="none" cap="none" strike="noStrike">
                <a:solidFill>
                  <a:srgbClr val="272525"/>
                </a:solidFill>
              </a:rPr>
              <a:t>onboarding</a:t>
            </a:r>
            <a:r>
              <a:rPr b="0" i="0" lang="en-US" sz="210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support.</a:t>
            </a:r>
            <a:endParaRPr b="0" i="0" sz="21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9" name="Google Shape;23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68608" y="1861798"/>
            <a:ext cx="3759392" cy="9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/>
          <p:nvPr/>
        </p:nvSpPr>
        <p:spPr>
          <a:xfrm>
            <a:off x="9526753" y="3095383"/>
            <a:ext cx="39771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4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4"/>
              <a:buFont typeface="Arial"/>
              <a:buNone/>
            </a:pPr>
            <a:r>
              <a:rPr b="1" i="1" lang="en-US" sz="2605" u="none" cap="none" strike="noStrike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Ongoing Development</a:t>
            </a:r>
            <a:endParaRPr b="1" i="1" sz="2605" u="none" cap="none" strike="noStrike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9568599" y="3804251"/>
            <a:ext cx="3759300" cy="28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4"/>
              <a:buFont typeface="Arial"/>
              <a:buNone/>
            </a:pPr>
            <a:r>
              <a:rPr b="1" i="0" lang="en-US" sz="2104" u="none" cap="none" strike="noStrike">
                <a:solidFill>
                  <a:srgbClr val="272525"/>
                </a:solidFill>
              </a:rPr>
              <a:t>Continuously</a:t>
            </a:r>
            <a:r>
              <a:rPr b="0" i="0" lang="en-US" sz="210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104" u="none" cap="none" strike="noStrike">
                <a:solidFill>
                  <a:srgbClr val="272525"/>
                </a:solidFill>
              </a:rPr>
              <a:t>enhance</a:t>
            </a:r>
            <a:r>
              <a:rPr b="0" i="0" lang="en-US" sz="210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the solution by incorporating user insights and evolving AI capabilities.</a:t>
            </a:r>
            <a:endParaRPr b="0" i="0" sz="21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9" name="Google Shape;249;g212032b54da_3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g212032b54da_3_10"/>
          <p:cNvSpPr/>
          <p:nvPr/>
        </p:nvSpPr>
        <p:spPr>
          <a:xfrm>
            <a:off x="0" y="-1050"/>
            <a:ext cx="14630400" cy="82317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g212032b54da_3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12032b54da_3_10"/>
          <p:cNvSpPr/>
          <p:nvPr/>
        </p:nvSpPr>
        <p:spPr>
          <a:xfrm>
            <a:off x="610825" y="462925"/>
            <a:ext cx="124305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4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9"/>
              <a:buFont typeface="Arial"/>
              <a:buNone/>
            </a:pPr>
            <a:r>
              <a:rPr b="1" lang="en-US" sz="3609"/>
              <a:t>We listen to your questions while you can use the app!</a:t>
            </a:r>
            <a:endParaRPr b="0" i="0" sz="360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212032b54da_3_1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g212032b54da_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125" y="1380025"/>
            <a:ext cx="4650201" cy="66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12032b54da_3_10"/>
          <p:cNvSpPr/>
          <p:nvPr/>
        </p:nvSpPr>
        <p:spPr>
          <a:xfrm>
            <a:off x="8701400" y="2224200"/>
            <a:ext cx="4258500" cy="6783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000">
                <a:latin typeface="Lato"/>
                <a:ea typeface="Lato"/>
                <a:cs typeface="Lato"/>
                <a:sym typeface="Lato"/>
              </a:rPr>
              <a:t>Go as quickly as you can!</a:t>
            </a:r>
            <a:endParaRPr b="1" i="1" sz="3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g212032b54da_3_10"/>
          <p:cNvSpPr/>
          <p:nvPr/>
        </p:nvSpPr>
        <p:spPr>
          <a:xfrm>
            <a:off x="9058725" y="3257987"/>
            <a:ext cx="3555600" cy="678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Lato"/>
                <a:ea typeface="Lato"/>
                <a:cs typeface="Lato"/>
                <a:sym typeface="Lato"/>
              </a:rPr>
              <a:t>Add </a:t>
            </a:r>
            <a:r>
              <a:rPr lang="en-US" sz="2300">
                <a:latin typeface="Lato"/>
                <a:ea typeface="Lato"/>
                <a:cs typeface="Lato"/>
                <a:sym typeface="Lato"/>
              </a:rPr>
              <a:t>new events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g212032b54da_3_10"/>
          <p:cNvSpPr/>
          <p:nvPr/>
        </p:nvSpPr>
        <p:spPr>
          <a:xfrm>
            <a:off x="9058725" y="5850388"/>
            <a:ext cx="3555600" cy="678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Lato"/>
                <a:ea typeface="Lato"/>
                <a:cs typeface="Lato"/>
                <a:sym typeface="Lato"/>
              </a:rPr>
              <a:t>Ask </a:t>
            </a:r>
            <a:r>
              <a:rPr lang="en-US" sz="2300">
                <a:latin typeface="Lato"/>
                <a:ea typeface="Lato"/>
                <a:cs typeface="Lato"/>
                <a:sym typeface="Lato"/>
              </a:rPr>
              <a:t>information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g212032b54da_3_10"/>
          <p:cNvSpPr/>
          <p:nvPr/>
        </p:nvSpPr>
        <p:spPr>
          <a:xfrm>
            <a:off x="9058725" y="4981635"/>
            <a:ext cx="3555600" cy="678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Lato"/>
                <a:ea typeface="Lato"/>
                <a:cs typeface="Lato"/>
                <a:sym typeface="Lato"/>
              </a:rPr>
              <a:t>Delete </a:t>
            </a:r>
            <a:r>
              <a:rPr lang="en-US" sz="2300">
                <a:latin typeface="Lato"/>
                <a:ea typeface="Lato"/>
                <a:cs typeface="Lato"/>
                <a:sym typeface="Lato"/>
              </a:rPr>
              <a:t>events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g212032b54da_3_10"/>
          <p:cNvSpPr/>
          <p:nvPr/>
        </p:nvSpPr>
        <p:spPr>
          <a:xfrm>
            <a:off x="9058725" y="4112860"/>
            <a:ext cx="3555600" cy="678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latin typeface="Lato"/>
                <a:ea typeface="Lato"/>
                <a:cs typeface="Lato"/>
                <a:sym typeface="Lato"/>
              </a:rPr>
              <a:t>Move or modify </a:t>
            </a:r>
            <a:r>
              <a:rPr lang="en-US" sz="2300">
                <a:latin typeface="Lato"/>
                <a:ea typeface="Lato"/>
                <a:cs typeface="Lato"/>
                <a:sym typeface="Lato"/>
              </a:rPr>
              <a:t>events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613925" y="451450"/>
            <a:ext cx="12234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3774"/>
              <a:t>Apparently, we are all concerned by this topic …</a:t>
            </a:r>
            <a:endParaRPr b="0" i="0" sz="37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" name="Google Shape;34;p2"/>
          <p:cNvPicPr preferRelativeResize="0"/>
          <p:nvPr/>
        </p:nvPicPr>
        <p:blipFill rotWithShape="1">
          <a:blip r:embed="rId4">
            <a:alphaModFix/>
          </a:blip>
          <a:srcRect b="50845" l="0" r="54883" t="0"/>
          <a:stretch/>
        </p:blipFill>
        <p:spPr>
          <a:xfrm>
            <a:off x="1280250" y="2896050"/>
            <a:ext cx="3187702" cy="289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2"/>
          <p:cNvPicPr preferRelativeResize="0"/>
          <p:nvPr/>
        </p:nvPicPr>
        <p:blipFill rotWithShape="1">
          <a:blip r:embed="rId4">
            <a:alphaModFix/>
          </a:blip>
          <a:srcRect b="51243" l="45413" r="8397" t="0"/>
          <a:stretch/>
        </p:blipFill>
        <p:spPr>
          <a:xfrm>
            <a:off x="5511100" y="2823175"/>
            <a:ext cx="3455800" cy="304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"/>
          <p:cNvPicPr preferRelativeResize="0"/>
          <p:nvPr/>
        </p:nvPicPr>
        <p:blipFill rotWithShape="1">
          <a:blip r:embed="rId4">
            <a:alphaModFix/>
          </a:blip>
          <a:srcRect b="7846" l="50888" r="701" t="48635"/>
          <a:stretch/>
        </p:blipFill>
        <p:spPr>
          <a:xfrm>
            <a:off x="9911500" y="2909838"/>
            <a:ext cx="3667850" cy="274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2"/>
          <p:cNvSpPr txBox="1"/>
          <p:nvPr/>
        </p:nvSpPr>
        <p:spPr>
          <a:xfrm>
            <a:off x="900225" y="1628550"/>
            <a:ext cx="42903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i="1" lang="en-US" sz="1800"/>
              <a:t>There is </a:t>
            </a:r>
            <a:r>
              <a:rPr b="1" i="1" lang="en-US" sz="1800"/>
              <a:t>no perfect centralized tool</a:t>
            </a:r>
            <a:r>
              <a:rPr i="1" lang="en-US" sz="1800"/>
              <a:t> </a:t>
            </a:r>
            <a:r>
              <a:rPr b="1" i="1" lang="en-US" sz="1800"/>
              <a:t>for scheduling</a:t>
            </a:r>
            <a:r>
              <a:rPr i="1" lang="en-US" sz="1800"/>
              <a:t> that answers our needs</a:t>
            </a:r>
            <a:endParaRPr i="1" sz="1800"/>
          </a:p>
        </p:txBody>
      </p:sp>
      <p:sp>
        <p:nvSpPr>
          <p:cNvPr id="40" name="Google Shape;40;p2"/>
          <p:cNvSpPr txBox="1"/>
          <p:nvPr/>
        </p:nvSpPr>
        <p:spPr>
          <a:xfrm>
            <a:off x="5536875" y="1628550"/>
            <a:ext cx="400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2. We </a:t>
            </a:r>
            <a:r>
              <a:rPr b="1" i="1" lang="en-US" sz="1800"/>
              <a:t>all experience some type of stress</a:t>
            </a:r>
            <a:r>
              <a:rPr i="1" lang="en-US" sz="1800"/>
              <a:t> linked to planning</a:t>
            </a:r>
            <a:endParaRPr i="1" sz="1800"/>
          </a:p>
        </p:txBody>
      </p:sp>
      <p:sp>
        <p:nvSpPr>
          <p:cNvPr id="41" name="Google Shape;41;p2"/>
          <p:cNvSpPr txBox="1"/>
          <p:nvPr/>
        </p:nvSpPr>
        <p:spPr>
          <a:xfrm>
            <a:off x="9743825" y="1609950"/>
            <a:ext cx="40032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/>
              <a:t>3. We tend to </a:t>
            </a:r>
            <a:r>
              <a:rPr b="1" i="1" lang="en-US" sz="1800"/>
              <a:t>rely on no so recommendable activities</a:t>
            </a:r>
            <a:r>
              <a:rPr i="1" lang="en-US" sz="1800"/>
              <a:t> to cope with stress</a:t>
            </a:r>
            <a:endParaRPr i="1" sz="1800"/>
          </a:p>
        </p:txBody>
      </p:sp>
      <p:sp>
        <p:nvSpPr>
          <p:cNvPr id="42" name="Google Shape;42;p2"/>
          <p:cNvSpPr txBox="1"/>
          <p:nvPr/>
        </p:nvSpPr>
        <p:spPr>
          <a:xfrm>
            <a:off x="2472075" y="6370675"/>
            <a:ext cx="92343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300"/>
              <a:t>Using </a:t>
            </a:r>
            <a:r>
              <a:rPr b="1" i="1" lang="en-US" sz="2300"/>
              <a:t>Virtual Assistants </a:t>
            </a:r>
            <a:r>
              <a:rPr i="1" lang="en-US" sz="2300">
                <a:solidFill>
                  <a:schemeClr val="dk1"/>
                </a:solidFill>
              </a:rPr>
              <a:t>is use to </a:t>
            </a:r>
            <a:r>
              <a:rPr b="1" i="1" lang="en-US" sz="2300">
                <a:solidFill>
                  <a:schemeClr val="dk1"/>
                </a:solidFill>
              </a:rPr>
              <a:t>release stress 34%</a:t>
            </a:r>
            <a:r>
              <a:rPr i="1" lang="en-US" sz="2300">
                <a:solidFill>
                  <a:schemeClr val="dk1"/>
                </a:solidFill>
              </a:rPr>
              <a:t> of the time, </a:t>
            </a:r>
            <a:r>
              <a:rPr i="1" lang="en-US" sz="2300"/>
              <a:t> increases by </a:t>
            </a:r>
            <a:r>
              <a:rPr b="1" i="1" lang="en-US" sz="2300"/>
              <a:t>137% productivity</a:t>
            </a:r>
            <a:r>
              <a:rPr i="1" lang="en-US" sz="2300"/>
              <a:t> </a:t>
            </a:r>
            <a:r>
              <a:rPr i="1" lang="en-US" sz="2300"/>
              <a:t>and will </a:t>
            </a:r>
            <a:r>
              <a:rPr b="1" i="1" lang="en-US" sz="2300"/>
              <a:t>reduce significantly the number of mistakes</a:t>
            </a:r>
            <a:r>
              <a:rPr i="1" lang="en-US" sz="2300"/>
              <a:t> made.</a:t>
            </a:r>
            <a:endParaRPr i="1"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g2e5be29b4cf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2e5be29b4cf_0_3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2e5be29b4cf_0_34"/>
          <p:cNvSpPr/>
          <p:nvPr/>
        </p:nvSpPr>
        <p:spPr>
          <a:xfrm>
            <a:off x="511600" y="378348"/>
            <a:ext cx="93063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3774"/>
              <a:t>Two</a:t>
            </a:r>
            <a:r>
              <a:rPr b="1" i="0" lang="en-US" sz="377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main </a:t>
            </a:r>
            <a:r>
              <a:rPr b="1" lang="en-US" sz="3774"/>
              <a:t>p</a:t>
            </a:r>
            <a:r>
              <a:rPr b="1" i="0" lang="en-US" sz="377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roblems to address</a:t>
            </a:r>
            <a:endParaRPr b="0" i="0" sz="37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g2e5be29b4cf_0_34"/>
          <p:cNvSpPr/>
          <p:nvPr/>
        </p:nvSpPr>
        <p:spPr>
          <a:xfrm>
            <a:off x="1654599" y="1746782"/>
            <a:ext cx="499800" cy="499800"/>
          </a:xfrm>
          <a:prstGeom prst="roundRect">
            <a:avLst>
              <a:gd fmla="val 20000" name="adj"/>
            </a:avLst>
          </a:prstGeom>
          <a:solidFill>
            <a:schemeClr val="lt1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e5be29b4cf_0_34"/>
          <p:cNvSpPr/>
          <p:nvPr/>
        </p:nvSpPr>
        <p:spPr>
          <a:xfrm>
            <a:off x="1836884" y="1788454"/>
            <a:ext cx="135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Arial"/>
              <a:buNone/>
            </a:pPr>
            <a:r>
              <a:rPr b="1" i="0" lang="en-US" sz="262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g2e5be29b4cf_0_34"/>
          <p:cNvSpPr/>
          <p:nvPr/>
        </p:nvSpPr>
        <p:spPr>
          <a:xfrm>
            <a:off x="2376713" y="1746782"/>
            <a:ext cx="3715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b="1" i="1" lang="en-US" sz="2687">
                <a:solidFill>
                  <a:srgbClr val="F1C232"/>
                </a:solidFill>
              </a:rPr>
              <a:t>Time loss</a:t>
            </a:r>
            <a:endParaRPr b="1" i="1" sz="2687" u="none" cap="none" strike="noStrike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g2e5be29b4cf_0_34"/>
          <p:cNvSpPr/>
          <p:nvPr/>
        </p:nvSpPr>
        <p:spPr>
          <a:xfrm>
            <a:off x="1972175" y="2504925"/>
            <a:ext cx="70017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b="1" i="1" lang="en-US" sz="2150" u="none" cap="none" strike="noStrike">
                <a:solidFill>
                  <a:srgbClr val="272525"/>
                </a:solidFill>
              </a:rPr>
              <a:t>Manually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updating calendars, </a:t>
            </a:r>
            <a:r>
              <a:rPr b="1" i="1" lang="en-US" sz="2150" u="none" cap="none" strike="noStrike">
                <a:solidFill>
                  <a:srgbClr val="272525"/>
                </a:solidFill>
              </a:rPr>
              <a:t>managing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invites, and </a:t>
            </a:r>
            <a:r>
              <a:rPr b="1" i="1" lang="en-US" sz="2150" u="none" cap="none" strike="noStrike">
                <a:solidFill>
                  <a:srgbClr val="272525"/>
                </a:solidFill>
              </a:rPr>
              <a:t>rearranging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schedules is a </a:t>
            </a:r>
            <a:r>
              <a:rPr b="1" i="1" lang="en-US" sz="2150" u="none" cap="none" strike="noStrike">
                <a:solidFill>
                  <a:srgbClr val="272525"/>
                </a:solidFill>
              </a:rPr>
              <a:t>repetitive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time-consuming chore.</a:t>
            </a:r>
            <a:endParaRPr b="0" i="1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g2e5be29b4cf_0_34"/>
          <p:cNvSpPr/>
          <p:nvPr/>
        </p:nvSpPr>
        <p:spPr>
          <a:xfrm>
            <a:off x="1730810" y="4573482"/>
            <a:ext cx="499800" cy="499800"/>
          </a:xfrm>
          <a:prstGeom prst="roundRect">
            <a:avLst>
              <a:gd fmla="val 20000" name="adj"/>
            </a:avLst>
          </a:prstGeom>
          <a:solidFill>
            <a:schemeClr val="lt1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2e5be29b4cf_0_34"/>
          <p:cNvSpPr/>
          <p:nvPr/>
        </p:nvSpPr>
        <p:spPr>
          <a:xfrm>
            <a:off x="1883687" y="4615154"/>
            <a:ext cx="1941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24"/>
              <a:buFont typeface="Arial"/>
              <a:buNone/>
            </a:pPr>
            <a:r>
              <a:rPr b="1" i="0" lang="en-US" sz="2624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2e5be29b4cf_0_34"/>
          <p:cNvSpPr/>
          <p:nvPr/>
        </p:nvSpPr>
        <p:spPr>
          <a:xfrm>
            <a:off x="2452925" y="4573475"/>
            <a:ext cx="3635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87"/>
              <a:buFont typeface="Arial"/>
              <a:buNone/>
            </a:pPr>
            <a:r>
              <a:rPr b="1" i="1" lang="en-US" sz="2687">
                <a:solidFill>
                  <a:srgbClr val="F1C232"/>
                </a:solidFill>
              </a:rPr>
              <a:t>High mental load</a:t>
            </a:r>
            <a:endParaRPr b="0" i="1" sz="2687" u="none" cap="none" strike="noStrike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2e5be29b4cf_0_34"/>
          <p:cNvSpPr/>
          <p:nvPr/>
        </p:nvSpPr>
        <p:spPr>
          <a:xfrm>
            <a:off x="1931675" y="5492425"/>
            <a:ext cx="7281300" cy="1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4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Arial"/>
              <a:buNone/>
            </a:pPr>
            <a:r>
              <a:rPr b="1" i="1" lang="en-US" sz="2150" u="none" cap="none" strike="noStrike">
                <a:solidFill>
                  <a:srgbClr val="272525"/>
                </a:solidFill>
              </a:rPr>
              <a:t>Keeping track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i="1" lang="en-US" sz="2150" u="none" cap="none" strike="noStrike">
                <a:solidFill>
                  <a:srgbClr val="272525"/>
                </a:solidFill>
              </a:rPr>
              <a:t>multiple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150" u="none" cap="none" strike="noStrike">
                <a:solidFill>
                  <a:srgbClr val="272525"/>
                </a:solidFill>
              </a:rPr>
              <a:t>calendars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(personal and </a:t>
            </a:r>
            <a:r>
              <a:rPr i="1" lang="en-US" sz="2150">
                <a:solidFill>
                  <a:srgbClr val="272525"/>
                </a:solidFill>
              </a:rPr>
              <a:t>professional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r>
              <a:rPr b="1" i="1" lang="en-US" sz="2150" u="none" cap="none" strike="noStrike">
                <a:solidFill>
                  <a:srgbClr val="272525"/>
                </a:solidFill>
              </a:rPr>
              <a:t>priorities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1" lang="en-US" sz="2150" u="none" cap="none" strike="noStrike">
                <a:solidFill>
                  <a:srgbClr val="272525"/>
                </a:solidFill>
              </a:rPr>
              <a:t>deadlines</a:t>
            </a:r>
            <a:r>
              <a:rPr b="0" i="1" lang="en-US" sz="2150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can lead to stress and burnout.</a:t>
            </a:r>
            <a:endParaRPr b="0" i="1" sz="21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" name="Google Shape;59;g2e5be29b4cf_0_34"/>
          <p:cNvPicPr preferRelativeResize="0"/>
          <p:nvPr/>
        </p:nvPicPr>
        <p:blipFill rotWithShape="1">
          <a:blip r:embed="rId4">
            <a:alphaModFix/>
          </a:blip>
          <a:srcRect b="0" l="15328" r="50000" t="0"/>
          <a:stretch/>
        </p:blipFill>
        <p:spPr>
          <a:xfrm>
            <a:off x="10361851" y="0"/>
            <a:ext cx="4268549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</p:pic>
      <p:pic>
        <p:nvPicPr>
          <p:cNvPr id="60" name="Google Shape;60;g2e5be29b4cf_0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g2e5be29b4cf_0_3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/>
          <p:nvPr/>
        </p:nvSpPr>
        <p:spPr>
          <a:xfrm>
            <a:off x="0" y="0"/>
            <a:ext cx="14630400" cy="82314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342625" y="1590200"/>
            <a:ext cx="138765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7"/>
              <a:buFont typeface="Arial"/>
              <a:buNone/>
            </a:pPr>
            <a:r>
              <a:rPr b="1" lang="en-US" sz="3297"/>
              <a:t>Solution.</a:t>
            </a:r>
            <a:endParaRPr b="1" i="0" sz="329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7"/>
              <a:buFont typeface="Arial"/>
              <a:buNone/>
            </a:pPr>
            <a:r>
              <a:rPr i="1" lang="en-US" sz="2597" u="none" cap="none" strike="noStrike">
                <a:solidFill>
                  <a:srgbClr val="000000"/>
                </a:solidFill>
              </a:rPr>
              <a:t>An automated, Intelligent Calendar Coordination</a:t>
            </a:r>
            <a:endParaRPr b="0" i="1" sz="259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697625" y="2871225"/>
            <a:ext cx="4084500" cy="4422900"/>
          </a:xfrm>
          <a:prstGeom prst="roundRect">
            <a:avLst>
              <a:gd fmla="val 3041" name="adj"/>
            </a:avLst>
          </a:prstGeom>
          <a:solidFill>
            <a:srgbClr val="FFFFFF">
              <a:alpha val="74900"/>
            </a:srgbClr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1204525" y="3065687"/>
            <a:ext cx="3070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98"/>
              <a:buFont typeface="Arial"/>
              <a:buNone/>
            </a:pPr>
            <a:r>
              <a:rPr b="1" i="1" lang="en-US" sz="1998">
                <a:solidFill>
                  <a:srgbClr val="F1C232"/>
                </a:solidFill>
              </a:rPr>
              <a:t>Live vocal</a:t>
            </a:r>
            <a:r>
              <a:rPr b="1" i="1" lang="en-US" sz="1998">
                <a:solidFill>
                  <a:srgbClr val="272525"/>
                </a:solidFill>
              </a:rPr>
              <a:t> </a:t>
            </a:r>
            <a:r>
              <a:rPr i="1" lang="en-US" sz="1998">
                <a:solidFill>
                  <a:srgbClr val="272525"/>
                </a:solidFill>
              </a:rPr>
              <a:t>or </a:t>
            </a:r>
            <a:r>
              <a:rPr b="1" i="1" lang="en-US" sz="1998">
                <a:solidFill>
                  <a:srgbClr val="F1C232"/>
                </a:solidFill>
              </a:rPr>
              <a:t>written</a:t>
            </a:r>
            <a:r>
              <a:rPr i="1" lang="en-US" sz="1998">
                <a:solidFill>
                  <a:srgbClr val="F1C232"/>
                </a:solidFill>
              </a:rPr>
              <a:t> </a:t>
            </a:r>
            <a:r>
              <a:rPr b="1" i="1" lang="en-US" sz="1998">
                <a:solidFill>
                  <a:srgbClr val="F1C232"/>
                </a:solidFill>
              </a:rPr>
              <a:t>conversation</a:t>
            </a:r>
            <a:r>
              <a:rPr i="1" lang="en-US" sz="1998">
                <a:solidFill>
                  <a:srgbClr val="272525"/>
                </a:solidFill>
              </a:rPr>
              <a:t> with your assistant</a:t>
            </a:r>
            <a:endParaRPr i="1" sz="199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934175" y="4512525"/>
            <a:ext cx="35511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99"/>
              <a:buFont typeface="Arial"/>
              <a:buNone/>
            </a:pPr>
            <a:r>
              <a:rPr lang="en-US" sz="1799">
                <a:solidFill>
                  <a:srgbClr val="272525"/>
                </a:solidFill>
              </a:rPr>
              <a:t>An </a:t>
            </a:r>
            <a:r>
              <a:rPr lang="en-US" sz="1799">
                <a:solidFill>
                  <a:srgbClr val="272525"/>
                </a:solidFill>
              </a:rPr>
              <a:t>efficient</a:t>
            </a:r>
            <a:r>
              <a:rPr lang="en-US" sz="1799">
                <a:solidFill>
                  <a:srgbClr val="272525"/>
                </a:solidFill>
              </a:rPr>
              <a:t> way to communicate changes in agendas is through vocal </a:t>
            </a:r>
            <a:r>
              <a:rPr lang="en-US" sz="1799">
                <a:solidFill>
                  <a:srgbClr val="272525"/>
                </a:solidFill>
              </a:rPr>
              <a:t>notes and written discussions</a:t>
            </a:r>
            <a:r>
              <a:rPr lang="en-US" sz="1799">
                <a:solidFill>
                  <a:srgbClr val="272525"/>
                </a:solidFill>
              </a:rPr>
              <a:t> to your assistant, instead of doing it manually.</a:t>
            </a:r>
            <a:endParaRPr b="0" i="0" sz="17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b="25801" l="0" r="0" t="60407"/>
          <a:stretch/>
        </p:blipFill>
        <p:spPr>
          <a:xfrm>
            <a:off x="0" y="0"/>
            <a:ext cx="14630400" cy="13448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5162150" y="2871225"/>
            <a:ext cx="4084500" cy="4422900"/>
          </a:xfrm>
          <a:prstGeom prst="roundRect">
            <a:avLst>
              <a:gd fmla="val 3041" name="adj"/>
            </a:avLst>
          </a:prstGeom>
          <a:solidFill>
            <a:srgbClr val="FFFFFF">
              <a:alpha val="74900"/>
            </a:srgbClr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5669050" y="3370497"/>
            <a:ext cx="30705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98"/>
              <a:buFont typeface="Arial"/>
              <a:buNone/>
            </a:pPr>
            <a:r>
              <a:rPr b="1" i="1" lang="en-US" sz="1998">
                <a:solidFill>
                  <a:srgbClr val="F1C232"/>
                </a:solidFill>
              </a:rPr>
              <a:t>Automated</a:t>
            </a:r>
            <a:r>
              <a:rPr b="1" i="1" lang="en-US" sz="1998">
                <a:solidFill>
                  <a:srgbClr val="272525"/>
                </a:solidFill>
              </a:rPr>
              <a:t> </a:t>
            </a:r>
            <a:r>
              <a:rPr i="1" lang="en-US" sz="1998">
                <a:solidFill>
                  <a:srgbClr val="272525"/>
                </a:solidFill>
              </a:rPr>
              <a:t>scheduler</a:t>
            </a:r>
            <a:endParaRPr b="0" i="1" sz="199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5499350" y="4518754"/>
            <a:ext cx="34101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99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99"/>
              <a:buFont typeface="Arial"/>
              <a:buNone/>
            </a:pPr>
            <a:r>
              <a:rPr lang="en-US" sz="1799">
                <a:solidFill>
                  <a:srgbClr val="272525"/>
                </a:solidFill>
              </a:rPr>
              <a:t>The AI assistant will be able to save all given changes, send you notifications and reminders and</a:t>
            </a:r>
            <a:r>
              <a:rPr lang="en-US" sz="1799">
                <a:solidFill>
                  <a:srgbClr val="272525"/>
                </a:solidFill>
              </a:rPr>
              <a:t> be in charge of updates.</a:t>
            </a:r>
            <a:endParaRPr sz="179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99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99"/>
              <a:buFont typeface="Arial"/>
              <a:buNone/>
            </a:pPr>
            <a:r>
              <a:t/>
            </a:r>
            <a:endParaRPr sz="1799">
              <a:solidFill>
                <a:srgbClr val="272525"/>
              </a:solidFill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9626675" y="2871225"/>
            <a:ext cx="4084500" cy="4422900"/>
          </a:xfrm>
          <a:prstGeom prst="roundRect">
            <a:avLst>
              <a:gd fmla="val 3041" name="adj"/>
            </a:avLst>
          </a:prstGeom>
          <a:solidFill>
            <a:srgbClr val="FFFFFF">
              <a:alpha val="74900"/>
            </a:srgbClr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10133575" y="3218092"/>
            <a:ext cx="3070500" cy="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502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998"/>
              <a:buFont typeface="Arial"/>
              <a:buNone/>
            </a:pPr>
            <a:r>
              <a:rPr i="1" lang="en-US" sz="1998">
                <a:solidFill>
                  <a:srgbClr val="272525"/>
                </a:solidFill>
              </a:rPr>
              <a:t>AI-powered</a:t>
            </a:r>
            <a:r>
              <a:rPr b="1" i="1" lang="en-US" sz="1998">
                <a:solidFill>
                  <a:srgbClr val="272525"/>
                </a:solidFill>
              </a:rPr>
              <a:t> </a:t>
            </a:r>
            <a:r>
              <a:rPr b="1" i="1" lang="en-US" sz="1998">
                <a:solidFill>
                  <a:srgbClr val="F1C232"/>
                </a:solidFill>
              </a:rPr>
              <a:t>optimization</a:t>
            </a:r>
            <a:r>
              <a:rPr b="1" i="1" lang="en-US" sz="1998">
                <a:solidFill>
                  <a:srgbClr val="272525"/>
                </a:solidFill>
              </a:rPr>
              <a:t> </a:t>
            </a:r>
            <a:r>
              <a:rPr i="1" lang="en-US" sz="1998">
                <a:solidFill>
                  <a:srgbClr val="272525"/>
                </a:solidFill>
              </a:rPr>
              <a:t>algorithm</a:t>
            </a:r>
            <a:endParaRPr i="1" sz="1998">
              <a:solidFill>
                <a:srgbClr val="272525"/>
              </a:solidFill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9988325" y="4501029"/>
            <a:ext cx="34101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9968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99"/>
              <a:buFont typeface="Arial"/>
              <a:buNone/>
            </a:pPr>
            <a:r>
              <a:rPr b="0" i="0" lang="en-US" sz="1799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The AI assistant will seamlessly </a:t>
            </a:r>
            <a:r>
              <a:rPr lang="en-US" sz="1799">
                <a:solidFill>
                  <a:srgbClr val="272525"/>
                </a:solidFill>
              </a:rPr>
              <a:t>optimize</a:t>
            </a:r>
            <a:r>
              <a:rPr b="0" i="0" lang="en-US" sz="1799" u="none" cap="none" strike="noStrike">
                <a:solidFill>
                  <a:srgbClr val="272525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799">
                <a:solidFill>
                  <a:srgbClr val="272525"/>
                </a:solidFill>
              </a:rPr>
              <a:t>rearranges schedules based on your preferences and availability.</a:t>
            </a:r>
            <a:endParaRPr b="0" i="0" sz="179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649250" y="644725"/>
            <a:ext cx="127671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i="0" lang="en-US" sz="437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Customer Journey 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2719095" y="3286240"/>
            <a:ext cx="3086700" cy="2232000"/>
          </a:xfrm>
          <a:prstGeom prst="rect">
            <a:avLst/>
          </a:prstGeom>
          <a:solidFill>
            <a:srgbClr val="EDF2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ato"/>
                <a:ea typeface="Lato"/>
                <a:cs typeface="Lato"/>
                <a:sym typeface="Lato"/>
              </a:rPr>
              <a:t>Send a text or vocal message to the app </a:t>
            </a:r>
            <a:r>
              <a:rPr lang="en-US" sz="1800">
                <a:latin typeface="Lato"/>
                <a:ea typeface="Lato"/>
                <a:cs typeface="Lato"/>
                <a:sym typeface="Lato"/>
              </a:rPr>
              <a:t>to ask to add a calendar event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6257411" y="3286242"/>
            <a:ext cx="4802700" cy="223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Asks additional information if not exhaustive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Nb hours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Priority / Due date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Number of timeslots to allocate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6257411" y="2639250"/>
            <a:ext cx="4802700" cy="450000"/>
          </a:xfrm>
          <a:prstGeom prst="rect">
            <a:avLst/>
          </a:prstGeom>
          <a:solidFill>
            <a:srgbClr val="EDF2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Provide additional information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11429372" y="3286239"/>
            <a:ext cx="2976300" cy="2232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i="1" lang="en-US" sz="1500">
                <a:latin typeface="Lato"/>
                <a:ea typeface="Lato"/>
                <a:cs typeface="Lato"/>
                <a:sym typeface="Lato"/>
              </a:rPr>
              <a:t>(if we have time to implement: retrieve the next week and decide when is the best time)</a:t>
            </a:r>
            <a:endParaRPr b="1" i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lang="en-US" sz="1500">
                <a:latin typeface="Lato"/>
                <a:ea typeface="Lato"/>
                <a:cs typeface="Lato"/>
                <a:sym typeface="Lato"/>
              </a:rPr>
              <a:t>Adds the event to the Google calendar (including a reminder at the right time)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2719095" y="5775964"/>
            <a:ext cx="3086700" cy="1563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Lato"/>
                <a:ea typeface="Lato"/>
                <a:cs typeface="Lato"/>
                <a:sym typeface="Lato"/>
              </a:rPr>
              <a:t>“Hey Assistant, I need to do a Homework about GenAI.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Lato"/>
                <a:ea typeface="Lato"/>
                <a:cs typeface="Lato"/>
                <a:sym typeface="Lato"/>
              </a:rPr>
              <a:t>I think it should take around 6 hours to do.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Lato"/>
                <a:ea typeface="Lato"/>
                <a:cs typeface="Lato"/>
                <a:sym typeface="Lato"/>
              </a:rPr>
              <a:t>Please book time slots in my agenda to dedicate to this”</a:t>
            </a:r>
            <a:endParaRPr i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6257411" y="5775964"/>
            <a:ext cx="4802700" cy="57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Lato"/>
                <a:ea typeface="Lato"/>
                <a:cs typeface="Lato"/>
                <a:sym typeface="Lato"/>
              </a:rPr>
              <a:t>‘When is it due?”</a:t>
            </a:r>
            <a:endParaRPr i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6257411" y="6490816"/>
            <a:ext cx="4802700" cy="848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Lato"/>
                <a:ea typeface="Lato"/>
                <a:cs typeface="Lato"/>
                <a:sym typeface="Lato"/>
              </a:rPr>
              <a:t>“In 1 month”</a:t>
            </a:r>
            <a:endParaRPr i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11429495" y="5775970"/>
            <a:ext cx="2976300" cy="156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latin typeface="Lato"/>
                <a:ea typeface="Lato"/>
                <a:cs typeface="Lato"/>
                <a:sym typeface="Lato"/>
              </a:rPr>
              <a:t>“Event added to your agenda.</a:t>
            </a:r>
            <a:endParaRPr i="1"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latin typeface="Lato"/>
                <a:ea typeface="Lato"/>
                <a:cs typeface="Lato"/>
                <a:sym typeface="Lato"/>
              </a:rPr>
              <a:t>Reminder added 1 hours before.”</a:t>
            </a:r>
            <a:endParaRPr i="1"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5">
            <a:alphaModFix/>
          </a:blip>
          <a:srcRect b="13971" l="0" r="0" t="0"/>
          <a:stretch/>
        </p:blipFill>
        <p:spPr>
          <a:xfrm>
            <a:off x="3867420" y="2631374"/>
            <a:ext cx="1052532" cy="1067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6"/>
          <p:cNvPicPr preferRelativeResize="0"/>
          <p:nvPr/>
        </p:nvPicPr>
        <p:blipFill rotWithShape="1">
          <a:blip r:embed="rId6">
            <a:alphaModFix/>
          </a:blip>
          <a:srcRect b="13793" l="0" r="0" t="0"/>
          <a:stretch/>
        </p:blipFill>
        <p:spPr>
          <a:xfrm>
            <a:off x="11256316" y="5651499"/>
            <a:ext cx="648196" cy="658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/>
          <p:nvPr/>
        </p:nvSpPr>
        <p:spPr>
          <a:xfrm>
            <a:off x="322520" y="4093980"/>
            <a:ext cx="2332200" cy="1424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Download app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Connect to any calendar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ato"/>
                <a:ea typeface="Lato"/>
                <a:cs typeface="Lato"/>
                <a:sym typeface="Lato"/>
              </a:rPr>
              <a:t>App Preferences (google form)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322520" y="3144185"/>
            <a:ext cx="2332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US" sz="2200">
                <a:solidFill>
                  <a:srgbClr val="2B79C2"/>
                </a:solidFill>
                <a:latin typeface="Lato"/>
                <a:ea typeface="Lato"/>
                <a:cs typeface="Lato"/>
                <a:sym typeface="Lato"/>
              </a:rPr>
              <a:t>Initialization</a:t>
            </a:r>
            <a:endParaRPr i="1" sz="2200">
              <a:solidFill>
                <a:srgbClr val="2B79C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6"/>
          <p:cNvSpPr/>
          <p:nvPr/>
        </p:nvSpPr>
        <p:spPr>
          <a:xfrm>
            <a:off x="322520" y="5776064"/>
            <a:ext cx="2332200" cy="1563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latin typeface="Lato"/>
                <a:ea typeface="Lato"/>
                <a:cs typeface="Lato"/>
                <a:sym typeface="Lato"/>
              </a:rPr>
              <a:t>“Account initialized”</a:t>
            </a:r>
            <a:endParaRPr i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5" name="Google Shape;105;p6"/>
          <p:cNvPicPr preferRelativeResize="0"/>
          <p:nvPr/>
        </p:nvPicPr>
        <p:blipFill rotWithShape="1">
          <a:blip r:embed="rId6">
            <a:alphaModFix/>
          </a:blip>
          <a:srcRect b="13793" l="0" r="0" t="0"/>
          <a:stretch/>
        </p:blipFill>
        <p:spPr>
          <a:xfrm>
            <a:off x="5995170" y="5675154"/>
            <a:ext cx="648183" cy="658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6"/>
          <p:cNvPicPr preferRelativeResize="0"/>
          <p:nvPr/>
        </p:nvPicPr>
        <p:blipFill rotWithShape="1">
          <a:blip r:embed="rId5">
            <a:alphaModFix/>
          </a:blip>
          <a:srcRect b="13971" l="0" r="0" t="0"/>
          <a:stretch/>
        </p:blipFill>
        <p:spPr>
          <a:xfrm>
            <a:off x="5995184" y="6470402"/>
            <a:ext cx="723387" cy="73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6"/>
          <p:cNvSpPr txBox="1"/>
          <p:nvPr/>
        </p:nvSpPr>
        <p:spPr>
          <a:xfrm>
            <a:off x="8186336" y="1276125"/>
            <a:ext cx="8991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31313"/>
                </a:solidFill>
                <a:latin typeface="Lato"/>
                <a:ea typeface="Lato"/>
                <a:cs typeface="Lato"/>
                <a:sym typeface="Lato"/>
              </a:rPr>
              <a:t>Iterate</a:t>
            </a:r>
            <a:endParaRPr sz="1800">
              <a:solidFill>
                <a:srgbClr val="13131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6"/>
          <p:cNvPicPr preferRelativeResize="0"/>
          <p:nvPr/>
        </p:nvPicPr>
        <p:blipFill rotWithShape="1">
          <a:blip r:embed="rId6">
            <a:alphaModFix/>
          </a:blip>
          <a:srcRect b="13793" l="0" r="0" t="0"/>
          <a:stretch/>
        </p:blipFill>
        <p:spPr>
          <a:xfrm>
            <a:off x="197675" y="5651499"/>
            <a:ext cx="648196" cy="658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19850" y="1638838"/>
            <a:ext cx="877800" cy="8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2860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0" y="-228600"/>
            <a:ext cx="14630400" cy="8229900"/>
          </a:xfrm>
          <a:prstGeom prst="rect">
            <a:avLst/>
          </a:prstGeom>
          <a:solidFill>
            <a:srgbClr val="FFFFFF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7" name="Google Shape;11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28600"/>
            <a:ext cx="14630400" cy="82299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/>
          <p:nvPr/>
        </p:nvSpPr>
        <p:spPr>
          <a:xfrm>
            <a:off x="0" y="0"/>
            <a:ext cx="14630400" cy="8229900"/>
          </a:xfrm>
          <a:prstGeom prst="rect">
            <a:avLst/>
          </a:prstGeom>
          <a:solidFill>
            <a:srgbClr val="FFFFFF">
              <a:alpha val="84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542750" y="276575"/>
            <a:ext cx="13545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0"/>
              <a:buFont typeface="Arial"/>
              <a:buNone/>
            </a:pPr>
            <a:r>
              <a:rPr b="1" i="0" lang="en-US" sz="4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Proof of Concept (POC)</a:t>
            </a:r>
            <a:endParaRPr b="1" sz="4370"/>
          </a:p>
          <a:p>
            <a:pPr indent="0" lvl="0" marL="0" marR="0" rtl="0" algn="ctr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0"/>
              <a:buFont typeface="Arial"/>
              <a:buNone/>
            </a:pPr>
            <a:r>
              <a:rPr i="1" lang="en-US" sz="4370" u="sng">
                <a:solidFill>
                  <a:schemeClr val="hlink"/>
                </a:solidFill>
                <a:hlinkClick r:id="rId5"/>
              </a:rPr>
              <a:t>DEMO</a:t>
            </a:r>
            <a:endParaRPr i="1" sz="4370"/>
          </a:p>
        </p:txBody>
      </p:sp>
      <p:pic>
        <p:nvPicPr>
          <p:cNvPr id="120" name="Google Shape;120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2" name="Google Shape;122;p4" title="2024-06-20 21-58-56.mkv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11625" y="1096300"/>
            <a:ext cx="8964875" cy="67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8" name="Google Shape;128;g212032b54da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12032b54da_2_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12032b54da_2_0"/>
          <p:cNvSpPr/>
          <p:nvPr/>
        </p:nvSpPr>
        <p:spPr>
          <a:xfrm>
            <a:off x="494425" y="452375"/>
            <a:ext cx="131247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174"/>
              <a:t>What Dobby is actually doing in the background</a:t>
            </a:r>
            <a:endParaRPr b="0" i="0" sz="41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212032b54d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12032b54da_2_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g212032b54da_2_0"/>
          <p:cNvSpPr/>
          <p:nvPr/>
        </p:nvSpPr>
        <p:spPr>
          <a:xfrm>
            <a:off x="6470000" y="2169552"/>
            <a:ext cx="2976300" cy="3781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>
                <a:latin typeface="Lato"/>
                <a:ea typeface="Lato"/>
                <a:cs typeface="Lato"/>
                <a:sym typeface="Lato"/>
              </a:rPr>
              <a:t>Server</a:t>
            </a:r>
            <a:endParaRPr b="1" i="1" sz="2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g212032b54da_2_0"/>
          <p:cNvSpPr/>
          <p:nvPr/>
        </p:nvSpPr>
        <p:spPr>
          <a:xfrm>
            <a:off x="6597950" y="4162773"/>
            <a:ext cx="2720400" cy="47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Add_event()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g212032b54da_2_0"/>
          <p:cNvSpPr/>
          <p:nvPr/>
        </p:nvSpPr>
        <p:spPr>
          <a:xfrm>
            <a:off x="6597950" y="3548836"/>
            <a:ext cx="2720400" cy="47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Get_events()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g212032b54da_2_0"/>
          <p:cNvSpPr/>
          <p:nvPr/>
        </p:nvSpPr>
        <p:spPr>
          <a:xfrm>
            <a:off x="6597950" y="5380823"/>
            <a:ext cx="2720400" cy="47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Delete_event()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g212032b54da_2_0"/>
          <p:cNvSpPr/>
          <p:nvPr/>
        </p:nvSpPr>
        <p:spPr>
          <a:xfrm>
            <a:off x="6597950" y="4766886"/>
            <a:ext cx="2720400" cy="479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Modify_event()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g212032b54da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5163" y="3915425"/>
            <a:ext cx="809800" cy="80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g212032b54da_2_0"/>
          <p:cNvCxnSpPr>
            <a:stCxn id="140" idx="2"/>
            <a:endCxn id="138" idx="0"/>
          </p:cNvCxnSpPr>
          <p:nvPr/>
        </p:nvCxnSpPr>
        <p:spPr>
          <a:xfrm>
            <a:off x="2410062" y="2429525"/>
            <a:ext cx="0" cy="148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g212032b54da_2_0"/>
          <p:cNvCxnSpPr>
            <a:stCxn id="138" idx="2"/>
            <a:endCxn id="142" idx="0"/>
          </p:cNvCxnSpPr>
          <p:nvPr/>
        </p:nvCxnSpPr>
        <p:spPr>
          <a:xfrm>
            <a:off x="2410062" y="4725225"/>
            <a:ext cx="0" cy="148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g212032b54da_2_0"/>
          <p:cNvCxnSpPr/>
          <p:nvPr/>
        </p:nvCxnSpPr>
        <p:spPr>
          <a:xfrm>
            <a:off x="3166875" y="3915425"/>
            <a:ext cx="2998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g212032b54da_2_0"/>
          <p:cNvCxnSpPr/>
          <p:nvPr/>
        </p:nvCxnSpPr>
        <p:spPr>
          <a:xfrm>
            <a:off x="3213725" y="4647575"/>
            <a:ext cx="2889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" name="Google Shape;145;g212032b54da_2_0"/>
          <p:cNvSpPr/>
          <p:nvPr/>
        </p:nvSpPr>
        <p:spPr>
          <a:xfrm>
            <a:off x="1462263" y="5078563"/>
            <a:ext cx="2024100" cy="59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rgbClr val="272525"/>
                </a:solidFill>
              </a:rPr>
              <a:t>If doesn’t need to call tools anymore</a:t>
            </a:r>
            <a:endParaRPr i="1" sz="1350">
              <a:solidFill>
                <a:srgbClr val="272525"/>
              </a:solidFill>
            </a:endParaRPr>
          </a:p>
        </p:txBody>
      </p:sp>
      <p:sp>
        <p:nvSpPr>
          <p:cNvPr id="146" name="Google Shape;146;g212032b54da_2_0"/>
          <p:cNvSpPr/>
          <p:nvPr/>
        </p:nvSpPr>
        <p:spPr>
          <a:xfrm>
            <a:off x="1462263" y="2727388"/>
            <a:ext cx="2024100" cy="59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rgbClr val="272525"/>
                </a:solidFill>
              </a:rPr>
              <a:t>Ask chatgpt the question, telling that it can use tools if needed</a:t>
            </a:r>
            <a:endParaRPr i="1" sz="1350">
              <a:solidFill>
                <a:srgbClr val="272525"/>
              </a:solidFill>
            </a:endParaRPr>
          </a:p>
        </p:txBody>
      </p:sp>
      <p:sp>
        <p:nvSpPr>
          <p:cNvPr id="147" name="Google Shape;147;g212032b54da_2_0"/>
          <p:cNvSpPr/>
          <p:nvPr/>
        </p:nvSpPr>
        <p:spPr>
          <a:xfrm>
            <a:off x="3630425" y="3622488"/>
            <a:ext cx="2024100" cy="59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rgbClr val="272525"/>
                </a:solidFill>
              </a:rPr>
              <a:t>Asks to call a tool with specific parameters</a:t>
            </a:r>
            <a:endParaRPr i="1" sz="1350">
              <a:solidFill>
                <a:srgbClr val="272525"/>
              </a:solidFill>
            </a:endParaRPr>
          </a:p>
        </p:txBody>
      </p:sp>
      <p:sp>
        <p:nvSpPr>
          <p:cNvPr id="148" name="Google Shape;148;g212032b54da_2_0"/>
          <p:cNvSpPr/>
          <p:nvPr/>
        </p:nvSpPr>
        <p:spPr>
          <a:xfrm>
            <a:off x="3630425" y="4350525"/>
            <a:ext cx="2024100" cy="59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rgbClr val="272525"/>
                </a:solidFill>
              </a:rPr>
              <a:t>Receives the answer</a:t>
            </a:r>
            <a:endParaRPr i="1" sz="1350">
              <a:solidFill>
                <a:srgbClr val="272525"/>
              </a:solidFill>
            </a:endParaRPr>
          </a:p>
        </p:txBody>
      </p:sp>
      <p:sp>
        <p:nvSpPr>
          <p:cNvPr id="149" name="Google Shape;149;g212032b54da_2_0"/>
          <p:cNvSpPr/>
          <p:nvPr/>
        </p:nvSpPr>
        <p:spPr>
          <a:xfrm>
            <a:off x="6597950" y="2773488"/>
            <a:ext cx="2720400" cy="59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rgbClr val="272525"/>
                </a:solidFill>
              </a:rPr>
              <a:t>Executes Python functions asked by chatGPT</a:t>
            </a:r>
            <a:endParaRPr i="1" sz="1350">
              <a:solidFill>
                <a:srgbClr val="272525"/>
              </a:solidFill>
            </a:endParaRPr>
          </a:p>
        </p:txBody>
      </p:sp>
      <p:cxnSp>
        <p:nvCxnSpPr>
          <p:cNvPr id="150" name="Google Shape;150;g212032b54da_2_0"/>
          <p:cNvCxnSpPr/>
          <p:nvPr/>
        </p:nvCxnSpPr>
        <p:spPr>
          <a:xfrm>
            <a:off x="9694300" y="4038075"/>
            <a:ext cx="1686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g212032b54da_2_0"/>
          <p:cNvCxnSpPr/>
          <p:nvPr/>
        </p:nvCxnSpPr>
        <p:spPr>
          <a:xfrm>
            <a:off x="9694300" y="4642175"/>
            <a:ext cx="1686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152" name="Google Shape;152;g212032b54da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6200" y="3659525"/>
            <a:ext cx="14859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12032b54da_2_0"/>
          <p:cNvSpPr txBox="1"/>
          <p:nvPr/>
        </p:nvSpPr>
        <p:spPr>
          <a:xfrm>
            <a:off x="11169138" y="294852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Google Calendar</a:t>
            </a:r>
            <a:endParaRPr b="1" i="1" sz="2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g212032b54da_2_0"/>
          <p:cNvSpPr/>
          <p:nvPr/>
        </p:nvSpPr>
        <p:spPr>
          <a:xfrm>
            <a:off x="9610225" y="4153520"/>
            <a:ext cx="2024100" cy="37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50">
                <a:solidFill>
                  <a:srgbClr val="272525"/>
                </a:solidFill>
              </a:rPr>
              <a:t>API requests</a:t>
            </a:r>
            <a:endParaRPr i="1" sz="1350">
              <a:solidFill>
                <a:srgbClr val="272525"/>
              </a:solidFill>
            </a:endParaRPr>
          </a:p>
        </p:txBody>
      </p:sp>
      <p:pic>
        <p:nvPicPr>
          <p:cNvPr id="155" name="Google Shape;155;g212032b54da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026" y="6503976"/>
            <a:ext cx="4783669" cy="8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12032b54da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113" y="1669938"/>
            <a:ext cx="3571875" cy="4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212032b54da_2_0"/>
          <p:cNvSpPr/>
          <p:nvPr/>
        </p:nvSpPr>
        <p:spPr>
          <a:xfrm>
            <a:off x="1290850" y="2575325"/>
            <a:ext cx="373200" cy="373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1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158" name="Google Shape;158;g212032b54da_2_0"/>
          <p:cNvSpPr/>
          <p:nvPr/>
        </p:nvSpPr>
        <p:spPr>
          <a:xfrm>
            <a:off x="3213725" y="3728813"/>
            <a:ext cx="373200" cy="373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2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159" name="Google Shape;159;g212032b54da_2_0"/>
          <p:cNvSpPr/>
          <p:nvPr/>
        </p:nvSpPr>
        <p:spPr>
          <a:xfrm>
            <a:off x="7771550" y="1919438"/>
            <a:ext cx="373200" cy="373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3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160" name="Google Shape;160;g212032b54da_2_0"/>
          <p:cNvSpPr/>
          <p:nvPr/>
        </p:nvSpPr>
        <p:spPr>
          <a:xfrm>
            <a:off x="10351000" y="3734538"/>
            <a:ext cx="373200" cy="373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4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161" name="Google Shape;161;g212032b54da_2_0"/>
          <p:cNvSpPr/>
          <p:nvPr/>
        </p:nvSpPr>
        <p:spPr>
          <a:xfrm>
            <a:off x="10351000" y="4462563"/>
            <a:ext cx="373200" cy="373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5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162" name="Google Shape;162;g212032b54da_2_0"/>
          <p:cNvSpPr/>
          <p:nvPr/>
        </p:nvSpPr>
        <p:spPr>
          <a:xfrm>
            <a:off x="5729525" y="4455563"/>
            <a:ext cx="373200" cy="373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6</a:t>
            </a:r>
            <a:endParaRPr b="1" sz="2300">
              <a:solidFill>
                <a:schemeClr val="lt1"/>
              </a:solidFill>
            </a:endParaRPr>
          </a:p>
        </p:txBody>
      </p:sp>
      <p:sp>
        <p:nvSpPr>
          <p:cNvPr id="163" name="Google Shape;163;g212032b54da_2_0"/>
          <p:cNvSpPr/>
          <p:nvPr/>
        </p:nvSpPr>
        <p:spPr>
          <a:xfrm>
            <a:off x="1290850" y="4947813"/>
            <a:ext cx="373200" cy="373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chemeClr val="lt1"/>
                </a:solidFill>
              </a:rPr>
              <a:t>7</a:t>
            </a:r>
            <a:endParaRPr b="1" sz="2300">
              <a:solidFill>
                <a:schemeClr val="lt1"/>
              </a:solidFill>
            </a:endParaRPr>
          </a:p>
        </p:txBody>
      </p:sp>
      <p:pic>
        <p:nvPicPr>
          <p:cNvPr id="164" name="Google Shape;164;g212032b54da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20950" y="6503983"/>
            <a:ext cx="608574" cy="647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0" name="Google Shape;170;g2e64a3869b6_0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e64a3869b6_0_45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e64a3869b6_0_456"/>
          <p:cNvSpPr/>
          <p:nvPr/>
        </p:nvSpPr>
        <p:spPr>
          <a:xfrm>
            <a:off x="778018" y="544358"/>
            <a:ext cx="10371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374"/>
              <a:t>Market validation &amp; size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2e64a3869b6_0_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e64a3869b6_0_45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g2e64a3869b6_0_456"/>
          <p:cNvSpPr/>
          <p:nvPr/>
        </p:nvSpPr>
        <p:spPr>
          <a:xfrm>
            <a:off x="5807925" y="2927200"/>
            <a:ext cx="3113100" cy="29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lt1"/>
                </a:solidFill>
              </a:rPr>
              <a:t>Market Analysis of AI Virtual Assistants</a:t>
            </a:r>
            <a:endParaRPr b="1" sz="2100">
              <a:solidFill>
                <a:schemeClr val="lt1"/>
              </a:solidFill>
            </a:endParaRPr>
          </a:p>
        </p:txBody>
      </p:sp>
      <p:sp>
        <p:nvSpPr>
          <p:cNvPr id="176" name="Google Shape;176;g2e64a3869b6_0_456"/>
          <p:cNvSpPr/>
          <p:nvPr/>
        </p:nvSpPr>
        <p:spPr>
          <a:xfrm>
            <a:off x="1579775" y="1719150"/>
            <a:ext cx="3113100" cy="21141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</a:rPr>
              <a:t>AI Market Projection</a:t>
            </a:r>
            <a:endParaRPr b="1" sz="21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2024: $184.00 billion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2030: $826.70 billion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CAGR: 28.46%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77" name="Google Shape;177;g2e64a3869b6_0_456"/>
          <p:cNvSpPr/>
          <p:nvPr/>
        </p:nvSpPr>
        <p:spPr>
          <a:xfrm>
            <a:off x="10036075" y="1719150"/>
            <a:ext cx="3113100" cy="2114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</a:rPr>
              <a:t>Productivity Software Market</a:t>
            </a:r>
            <a:endParaRPr b="1" sz="2100">
              <a:solidFill>
                <a:schemeClr val="lt1"/>
              </a:solidFill>
            </a:endParaRPr>
          </a:p>
          <a:p>
            <a:pPr indent="-3302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2024: $79.07billion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2030: $88.05 billion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CAGR: 2.73%</a:t>
            </a:r>
            <a:endParaRPr sz="1200"/>
          </a:p>
        </p:txBody>
      </p:sp>
      <p:sp>
        <p:nvSpPr>
          <p:cNvPr id="178" name="Google Shape;178;g2e64a3869b6_0_456"/>
          <p:cNvSpPr/>
          <p:nvPr/>
        </p:nvSpPr>
        <p:spPr>
          <a:xfrm>
            <a:off x="1023225" y="5134200"/>
            <a:ext cx="3669600" cy="22476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</a:rPr>
              <a:t>Intelligent Virtual Assistant Market Growth</a:t>
            </a:r>
            <a:endParaRPr b="1" sz="2100">
              <a:solidFill>
                <a:schemeClr val="lt1"/>
              </a:solidFill>
            </a:endParaRPr>
          </a:p>
          <a:p>
            <a:pPr indent="-3302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2024: $14.77 billion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2029: $60.83 billion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CAGR: 32.72%</a:t>
            </a:r>
            <a:endParaRPr sz="700"/>
          </a:p>
        </p:txBody>
      </p:sp>
      <p:sp>
        <p:nvSpPr>
          <p:cNvPr id="179" name="Google Shape;179;g2e64a3869b6_0_456"/>
          <p:cNvSpPr/>
          <p:nvPr/>
        </p:nvSpPr>
        <p:spPr>
          <a:xfrm>
            <a:off x="10036075" y="5134225"/>
            <a:ext cx="3952800" cy="18384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</a:rPr>
              <a:t>Total Available Market</a:t>
            </a:r>
            <a:endParaRPr b="1" sz="21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Google Calendar: 500M users 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Microsoft Teams: 300M users</a:t>
            </a:r>
            <a:endParaRPr sz="1200"/>
          </a:p>
        </p:txBody>
      </p:sp>
      <p:cxnSp>
        <p:nvCxnSpPr>
          <p:cNvPr id="180" name="Google Shape;180;g2e64a3869b6_0_456"/>
          <p:cNvCxnSpPr>
            <a:stCxn id="175" idx="1"/>
            <a:endCxn id="176" idx="3"/>
          </p:cNvCxnSpPr>
          <p:nvPr/>
        </p:nvCxnSpPr>
        <p:spPr>
          <a:xfrm flipH="1" rot="5400000">
            <a:off x="5190128" y="2278781"/>
            <a:ext cx="576300" cy="1571100"/>
          </a:xfrm>
          <a:prstGeom prst="bent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g2e64a3869b6_0_456"/>
          <p:cNvCxnSpPr>
            <a:stCxn id="175" idx="3"/>
            <a:endCxn id="178" idx="3"/>
          </p:cNvCxnSpPr>
          <p:nvPr/>
        </p:nvCxnSpPr>
        <p:spPr>
          <a:xfrm rot="5400000">
            <a:off x="5052278" y="5046369"/>
            <a:ext cx="852000" cy="1571100"/>
          </a:xfrm>
          <a:prstGeom prst="bent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g2e64a3869b6_0_456"/>
          <p:cNvCxnSpPr>
            <a:stCxn id="175" idx="5"/>
            <a:endCxn id="179" idx="1"/>
          </p:cNvCxnSpPr>
          <p:nvPr/>
        </p:nvCxnSpPr>
        <p:spPr>
          <a:xfrm flipH="1" rot="-5400000">
            <a:off x="8926972" y="4944069"/>
            <a:ext cx="647400" cy="1571100"/>
          </a:xfrm>
          <a:prstGeom prst="bent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g2e64a3869b6_0_456"/>
          <p:cNvCxnSpPr>
            <a:stCxn id="175" idx="7"/>
            <a:endCxn id="177" idx="1"/>
          </p:cNvCxnSpPr>
          <p:nvPr/>
        </p:nvCxnSpPr>
        <p:spPr>
          <a:xfrm rot="-5400000">
            <a:off x="8962522" y="2278781"/>
            <a:ext cx="576300" cy="1571100"/>
          </a:xfrm>
          <a:prstGeom prst="bent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9" name="Google Shape;189;g2e64a3869b6_0_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e64a3869b6_0_44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e64a3869b6_0_446"/>
          <p:cNvSpPr/>
          <p:nvPr/>
        </p:nvSpPr>
        <p:spPr>
          <a:xfrm>
            <a:off x="778018" y="544358"/>
            <a:ext cx="10371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b="1" lang="en-US" sz="4374"/>
              <a:t>Business Model</a:t>
            </a:r>
            <a:endParaRPr b="1" sz="4374"/>
          </a:p>
        </p:txBody>
      </p:sp>
      <p:pic>
        <p:nvPicPr>
          <p:cNvPr id="192" name="Google Shape;192;g2e64a3869b6_0_4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7111" y="194375"/>
            <a:ext cx="608563" cy="5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e64a3869b6_0_44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4" name="Google Shape;194;g2e64a3869b6_0_446"/>
          <p:cNvSpPr/>
          <p:nvPr/>
        </p:nvSpPr>
        <p:spPr>
          <a:xfrm>
            <a:off x="778025" y="2111300"/>
            <a:ext cx="2392800" cy="2439300"/>
          </a:xfrm>
          <a:prstGeom prst="ellipse">
            <a:avLst/>
          </a:prstGeom>
          <a:solidFill>
            <a:srgbClr val="E1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800 M</a:t>
            </a:r>
            <a:r>
              <a:rPr b="1" lang="en-US" sz="2600">
                <a:solidFill>
                  <a:schemeClr val="lt1"/>
                </a:solidFill>
              </a:rPr>
              <a:t>illion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95" name="Google Shape;195;g2e64a3869b6_0_446"/>
          <p:cNvSpPr/>
          <p:nvPr/>
        </p:nvSpPr>
        <p:spPr>
          <a:xfrm>
            <a:off x="778018" y="1480233"/>
            <a:ext cx="10371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i="1" lang="en-US" sz="2574">
                <a:solidFill>
                  <a:schemeClr val="accent4"/>
                </a:solidFill>
              </a:rPr>
              <a:t>Subscription</a:t>
            </a:r>
            <a:r>
              <a:rPr i="1" lang="en-US" sz="2574">
                <a:solidFill>
                  <a:schemeClr val="accent4"/>
                </a:solidFill>
              </a:rPr>
              <a:t> Model</a:t>
            </a:r>
            <a:endParaRPr i="1" sz="2574">
              <a:solidFill>
                <a:schemeClr val="accent4"/>
              </a:solidFill>
            </a:endParaRPr>
          </a:p>
        </p:txBody>
      </p:sp>
      <p:sp>
        <p:nvSpPr>
          <p:cNvPr id="196" name="Google Shape;196;g2e64a3869b6_0_446"/>
          <p:cNvSpPr/>
          <p:nvPr/>
        </p:nvSpPr>
        <p:spPr>
          <a:xfrm>
            <a:off x="4571300" y="2610800"/>
            <a:ext cx="1485600" cy="1440300"/>
          </a:xfrm>
          <a:prstGeom prst="ellipse">
            <a:avLst/>
          </a:prstGeom>
          <a:solidFill>
            <a:srgbClr val="ED7D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lt1"/>
                </a:solidFill>
              </a:rPr>
              <a:t>8</a:t>
            </a:r>
            <a:r>
              <a:rPr b="1" lang="en-US" sz="2600">
                <a:solidFill>
                  <a:schemeClr val="lt1"/>
                </a:solidFill>
              </a:rPr>
              <a:t>M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97" name="Google Shape;197;g2e64a3869b6_0_446"/>
          <p:cNvSpPr txBox="1"/>
          <p:nvPr/>
        </p:nvSpPr>
        <p:spPr>
          <a:xfrm>
            <a:off x="574925" y="4550600"/>
            <a:ext cx="27990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Total Available Market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(</a:t>
            </a:r>
            <a:r>
              <a:rPr lang="en-US" sz="1600"/>
              <a:t>number of  </a:t>
            </a:r>
            <a:r>
              <a:rPr lang="en-US" sz="1600"/>
              <a:t>virtual</a:t>
            </a:r>
            <a:r>
              <a:rPr lang="en-US" sz="1600"/>
              <a:t> calendar users worldwide)</a:t>
            </a:r>
            <a:endParaRPr sz="1600"/>
          </a:p>
        </p:txBody>
      </p:sp>
      <p:cxnSp>
        <p:nvCxnSpPr>
          <p:cNvPr id="198" name="Google Shape;198;g2e64a3869b6_0_446"/>
          <p:cNvCxnSpPr>
            <a:stCxn id="194" idx="6"/>
            <a:endCxn id="196" idx="2"/>
          </p:cNvCxnSpPr>
          <p:nvPr/>
        </p:nvCxnSpPr>
        <p:spPr>
          <a:xfrm>
            <a:off x="3170825" y="3330950"/>
            <a:ext cx="140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g2e64a3869b6_0_446"/>
          <p:cNvSpPr txBox="1"/>
          <p:nvPr/>
        </p:nvSpPr>
        <p:spPr>
          <a:xfrm>
            <a:off x="3914600" y="4550600"/>
            <a:ext cx="27990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Share of Market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1% of Available Market</a:t>
            </a:r>
            <a:endParaRPr sz="1600"/>
          </a:p>
        </p:txBody>
      </p:sp>
      <p:sp>
        <p:nvSpPr>
          <p:cNvPr id="200" name="Google Shape;200;g2e64a3869b6_0_446"/>
          <p:cNvSpPr/>
          <p:nvPr/>
        </p:nvSpPr>
        <p:spPr>
          <a:xfrm>
            <a:off x="7457375" y="2924450"/>
            <a:ext cx="2044500" cy="8130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$0,99/Month</a:t>
            </a:r>
            <a:endParaRPr b="1" sz="2200">
              <a:solidFill>
                <a:schemeClr val="lt1"/>
              </a:solidFill>
            </a:endParaRPr>
          </a:p>
        </p:txBody>
      </p:sp>
      <p:cxnSp>
        <p:nvCxnSpPr>
          <p:cNvPr id="201" name="Google Shape;201;g2e64a3869b6_0_446"/>
          <p:cNvCxnSpPr>
            <a:stCxn id="196" idx="6"/>
            <a:endCxn id="200" idx="1"/>
          </p:cNvCxnSpPr>
          <p:nvPr/>
        </p:nvCxnSpPr>
        <p:spPr>
          <a:xfrm>
            <a:off x="6056900" y="3330950"/>
            <a:ext cx="1400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g2e64a3869b6_0_446"/>
          <p:cNvSpPr txBox="1"/>
          <p:nvPr/>
        </p:nvSpPr>
        <p:spPr>
          <a:xfrm>
            <a:off x="7080125" y="4550600"/>
            <a:ext cx="27990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Monthly Subscription</a:t>
            </a:r>
            <a:endParaRPr b="1" sz="1600"/>
          </a:p>
        </p:txBody>
      </p:sp>
      <p:sp>
        <p:nvSpPr>
          <p:cNvPr id="203" name="Google Shape;203;g2e64a3869b6_0_446"/>
          <p:cNvSpPr/>
          <p:nvPr/>
        </p:nvSpPr>
        <p:spPr>
          <a:xfrm>
            <a:off x="11149625" y="2924450"/>
            <a:ext cx="2044500" cy="813000"/>
          </a:xfrm>
          <a:prstGeom prst="roundRect">
            <a:avLst>
              <a:gd fmla="val 16667" name="adj"/>
            </a:avLst>
          </a:prstGeom>
          <a:solidFill>
            <a:srgbClr val="F1C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</a:rPr>
              <a:t>$95M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204" name="Google Shape;204;g2e64a3869b6_0_446"/>
          <p:cNvSpPr txBox="1"/>
          <p:nvPr/>
        </p:nvSpPr>
        <p:spPr>
          <a:xfrm>
            <a:off x="10772375" y="4550600"/>
            <a:ext cx="27990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Estimated Yearly Revenue</a:t>
            </a:r>
            <a:endParaRPr sz="1600"/>
          </a:p>
        </p:txBody>
      </p:sp>
      <p:cxnSp>
        <p:nvCxnSpPr>
          <p:cNvPr id="205" name="Google Shape;205;g2e64a3869b6_0_446"/>
          <p:cNvCxnSpPr>
            <a:stCxn id="200" idx="3"/>
            <a:endCxn id="203" idx="1"/>
          </p:cNvCxnSpPr>
          <p:nvPr/>
        </p:nvCxnSpPr>
        <p:spPr>
          <a:xfrm>
            <a:off x="9501875" y="3330950"/>
            <a:ext cx="1647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g2e64a3869b6_0_446"/>
          <p:cNvSpPr/>
          <p:nvPr/>
        </p:nvSpPr>
        <p:spPr>
          <a:xfrm>
            <a:off x="574918" y="5625708"/>
            <a:ext cx="10371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74"/>
              <a:buFont typeface="Arial"/>
              <a:buNone/>
            </a:pPr>
            <a:r>
              <a:rPr i="1" lang="en-US" sz="2574">
                <a:solidFill>
                  <a:schemeClr val="accent4"/>
                </a:solidFill>
              </a:rPr>
              <a:t>Additional</a:t>
            </a:r>
            <a:r>
              <a:rPr i="1" lang="en-US" sz="2574">
                <a:solidFill>
                  <a:schemeClr val="accent4"/>
                </a:solidFill>
              </a:rPr>
              <a:t> Revenues Streams</a:t>
            </a:r>
            <a:endParaRPr i="1" sz="2574">
              <a:solidFill>
                <a:schemeClr val="accent4"/>
              </a:solidFill>
            </a:endParaRPr>
          </a:p>
        </p:txBody>
      </p:sp>
      <p:sp>
        <p:nvSpPr>
          <p:cNvPr id="207" name="Google Shape;207;g2e64a3869b6_0_446"/>
          <p:cNvSpPr txBox="1"/>
          <p:nvPr/>
        </p:nvSpPr>
        <p:spPr>
          <a:xfrm>
            <a:off x="574925" y="6320200"/>
            <a:ext cx="129210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Advertising</a:t>
            </a:r>
            <a:r>
              <a:rPr lang="en-US" sz="1900">
                <a:solidFill>
                  <a:schemeClr val="dk1"/>
                </a:solidFill>
              </a:rPr>
              <a:t>: Ad placements within the app p</a:t>
            </a:r>
            <a:r>
              <a:rPr lang="en-US" sz="1900">
                <a:solidFill>
                  <a:schemeClr val="dk1"/>
                </a:solidFill>
              </a:rPr>
              <a:t>artnering with productivity tool companies.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Data Analytics</a:t>
            </a:r>
            <a:r>
              <a:rPr lang="en-US" sz="1900">
                <a:solidFill>
                  <a:schemeClr val="dk1"/>
                </a:solidFill>
              </a:rPr>
              <a:t>: Selling anonymized usage data adhering to privacy laws.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</a:rPr>
              <a:t>Potential Exit Strategy: </a:t>
            </a:r>
            <a:r>
              <a:rPr lang="en-US" sz="1900">
                <a:solidFill>
                  <a:schemeClr val="dk1"/>
                </a:solidFill>
              </a:rPr>
              <a:t>Acquisition by a tech giant (e.g., Google, Microsoft, Apple) or a productivity tool company.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2024-06-14T08:57:43Z</dcterms:created>
  <dc:creator>PptxGenJS</dc:creator>
</cp:coreProperties>
</file>